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IBM Plex Mono Medium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  <p:embeddedFont>
      <p:font typeface="Inter Medium"/>
      <p:regular r:id="rId21"/>
      <p:bold r:id="rId22"/>
      <p:italic r:id="rId23"/>
      <p:boldItalic r:id="rId24"/>
    </p:embeddedFont>
    <p:embeddedFont>
      <p:font typeface="IBM Plex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InterMedium-bold.fntdata"/><Relationship Id="rId21" Type="http://schemas.openxmlformats.org/officeDocument/2006/relationships/font" Target="fonts/InterMedium-regular.fntdata"/><Relationship Id="rId24" Type="http://schemas.openxmlformats.org/officeDocument/2006/relationships/font" Target="fonts/InterMedium-boldItalic.fntdata"/><Relationship Id="rId23" Type="http://schemas.openxmlformats.org/officeDocument/2006/relationships/font" Target="fonts/Inter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Mono-bold.fntdata"/><Relationship Id="rId25" Type="http://schemas.openxmlformats.org/officeDocument/2006/relationships/font" Target="fonts/IBMPlexMono-regular.fntdata"/><Relationship Id="rId28" Type="http://schemas.openxmlformats.org/officeDocument/2006/relationships/font" Target="fonts/IBMPlexMono-boldItalic.fntdata"/><Relationship Id="rId27" Type="http://schemas.openxmlformats.org/officeDocument/2006/relationships/font" Target="fonts/IBMPlex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BMPlexMonoMedium-regular.fntdata"/><Relationship Id="rId12" Type="http://schemas.openxmlformats.org/officeDocument/2006/relationships/slide" Target="slides/slide7.xml"/><Relationship Id="rId15" Type="http://schemas.openxmlformats.org/officeDocument/2006/relationships/font" Target="fonts/IBMPlexMonoMedium-italic.fntdata"/><Relationship Id="rId14" Type="http://schemas.openxmlformats.org/officeDocument/2006/relationships/font" Target="fonts/IBMPlexMonoMedium-bold.fntdata"/><Relationship Id="rId17" Type="http://schemas.openxmlformats.org/officeDocument/2006/relationships/font" Target="fonts/Inter-regular.fntdata"/><Relationship Id="rId16" Type="http://schemas.openxmlformats.org/officeDocument/2006/relationships/font" Target="fonts/IBMPlexMonoMedium-boldItalic.fntdata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f956aea4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ef956aea4a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f956aea4a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ef956aea4a_1_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916fb70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4916fb701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916fb70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4916fb701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0544f54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40544f54d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0544f54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0544f54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0544f54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0544f54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36250" y="3387050"/>
            <a:ext cx="5701500" cy="15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0550" y="2552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5997225" y="4714875"/>
            <a:ext cx="28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68325" y="1650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0" y="357768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/>
          <p:nvPr/>
        </p:nvSpPr>
        <p:spPr>
          <a:xfrm>
            <a:off x="2340146" y="3530061"/>
            <a:ext cx="95250" cy="952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483867" y="3533255"/>
            <a:ext cx="95250" cy="952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627587" y="3533255"/>
            <a:ext cx="95250" cy="952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>
            <p:ph idx="2" type="pic"/>
          </p:nvPr>
        </p:nvSpPr>
        <p:spPr>
          <a:xfrm>
            <a:off x="5692150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7466413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4"/>
          <p:cNvSpPr/>
          <p:nvPr>
            <p:ph idx="4" type="pic"/>
          </p:nvPr>
        </p:nvSpPr>
        <p:spPr>
          <a:xfrm>
            <a:off x="5692150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4"/>
          <p:cNvSpPr/>
          <p:nvPr>
            <p:ph idx="5" type="pic"/>
          </p:nvPr>
        </p:nvSpPr>
        <p:spPr>
          <a:xfrm>
            <a:off x="7466425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>
            <p:ph idx="3" type="pic"/>
          </p:nvPr>
        </p:nvSpPr>
        <p:spPr>
          <a:xfrm>
            <a:off x="271050" y="3431400"/>
            <a:ext cx="8601900" cy="137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>
            <p:ph idx="2" type="pic"/>
          </p:nvPr>
        </p:nvSpPr>
        <p:spPr>
          <a:xfrm>
            <a:off x="373825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/>
          <p:nvPr>
            <p:ph idx="3" type="pic"/>
          </p:nvPr>
        </p:nvSpPr>
        <p:spPr>
          <a:xfrm>
            <a:off x="2495533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/>
          <p:nvPr>
            <p:ph idx="4" type="pic"/>
          </p:nvPr>
        </p:nvSpPr>
        <p:spPr>
          <a:xfrm>
            <a:off x="4617242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/>
          <p:nvPr>
            <p:ph idx="5" type="pic"/>
          </p:nvPr>
        </p:nvSpPr>
        <p:spPr>
          <a:xfrm>
            <a:off x="6738950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81000" y="528613"/>
            <a:ext cx="8382000" cy="4086274"/>
          </a:xfrm>
          <a:custGeom>
            <a:rect b="b" l="l" r="r" t="t"/>
            <a:pathLst>
              <a:path extrusionOk="0" h="8172547" w="16764000">
                <a:moveTo>
                  <a:pt x="0" y="0"/>
                </a:moveTo>
                <a:lnTo>
                  <a:pt x="16764000" y="0"/>
                </a:lnTo>
                <a:lnTo>
                  <a:pt x="16764000" y="8172547"/>
                </a:lnTo>
                <a:lnTo>
                  <a:pt x="0" y="8172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6758" r="-6758" t="-21658"/>
            </a:stretch>
          </a:blipFill>
          <a:ln>
            <a:noFill/>
          </a:ln>
        </p:spPr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Medium"/>
              <a:buChar char="○"/>
              <a:defRPr>
                <a:solidFill>
                  <a:schemeClr val="dk2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331450" y="890850"/>
            <a:ext cx="8072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Assignment 2</a:t>
            </a:r>
            <a:endParaRPr sz="5200">
              <a:solidFill>
                <a:srgbClr val="19191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Search and Optimization</a:t>
            </a:r>
            <a:endParaRPr sz="5200">
              <a:solidFill>
                <a:srgbClr val="19191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1"/>
          <p:cNvSpPr txBox="1"/>
          <p:nvPr/>
        </p:nvSpPr>
        <p:spPr>
          <a:xfrm>
            <a:off x="381000" y="3636725"/>
            <a:ext cx="409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CS24M109 - Pashaula Eswar Sai</a:t>
            </a:r>
            <a:endParaRPr sz="1800">
              <a:solidFill>
                <a:srgbClr val="191919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CS24M123 - Gooty Bharadwaj</a:t>
            </a:r>
            <a:endParaRPr sz="1800">
              <a:solidFill>
                <a:srgbClr val="191919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381000" y="212875"/>
            <a:ext cx="46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Branch and Bound</a:t>
            </a:r>
            <a:endParaRPr sz="700"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" y="1654475"/>
            <a:ext cx="2852900" cy="27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125" y="1813025"/>
            <a:ext cx="2406713" cy="2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025" y="1813013"/>
            <a:ext cx="3262951" cy="23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9325" y="99300"/>
            <a:ext cx="1109225" cy="110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2"/>
          <p:cNvCxnSpPr/>
          <p:nvPr/>
        </p:nvCxnSpPr>
        <p:spPr>
          <a:xfrm>
            <a:off x="200750" y="878175"/>
            <a:ext cx="673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/>
        </p:nvSpPr>
        <p:spPr>
          <a:xfrm>
            <a:off x="381000" y="212875"/>
            <a:ext cx="46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IDA*</a:t>
            </a:r>
            <a:endParaRPr sz="700"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5" y="1575575"/>
            <a:ext cx="2991049" cy="2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738" y="1758650"/>
            <a:ext cx="2529301" cy="2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375" y="1682775"/>
            <a:ext cx="3018700" cy="24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175" y="37600"/>
            <a:ext cx="1284275" cy="128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3"/>
          <p:cNvCxnSpPr/>
          <p:nvPr/>
        </p:nvCxnSpPr>
        <p:spPr>
          <a:xfrm flipH="1" rot="10800000">
            <a:off x="200750" y="747550"/>
            <a:ext cx="66273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381000" y="212875"/>
            <a:ext cx="46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Heuristic Function</a:t>
            </a:r>
            <a:endParaRPr sz="700"/>
          </a:p>
        </p:txBody>
      </p:sp>
      <p:cxnSp>
        <p:nvCxnSpPr>
          <p:cNvPr id="91" name="Google Shape;91;p14"/>
          <p:cNvCxnSpPr/>
          <p:nvPr/>
        </p:nvCxnSpPr>
        <p:spPr>
          <a:xfrm>
            <a:off x="200750" y="878175"/>
            <a:ext cx="74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 txBox="1"/>
          <p:nvPr/>
        </p:nvSpPr>
        <p:spPr>
          <a:xfrm>
            <a:off x="166050" y="1012425"/>
            <a:ext cx="40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For BnB and IDA* the Manhattan distance: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975" y="1012425"/>
            <a:ext cx="3692625" cy="21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" y="4124700"/>
            <a:ext cx="8574370" cy="7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66050" y="359282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For Hill Climbing and Simulated Annealing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381000" y="212875"/>
            <a:ext cx="69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Observations for BnB and </a:t>
            </a:r>
            <a:r>
              <a:rPr lang="en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IDA*</a:t>
            </a:r>
            <a:endParaRPr sz="3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" name="Google Shape;101;p15"/>
          <p:cNvCxnSpPr/>
          <p:nvPr/>
        </p:nvCxnSpPr>
        <p:spPr>
          <a:xfrm>
            <a:off x="200750" y="878175"/>
            <a:ext cx="74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/>
        </p:nvSpPr>
        <p:spPr>
          <a:xfrm>
            <a:off x="369075" y="1167175"/>
            <a:ext cx="86292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Both IDA* and BnB were run on Frozen Lake for a </a:t>
            </a:r>
            <a:r>
              <a:rPr lang="en" sz="1600">
                <a:solidFill>
                  <a:schemeClr val="dk1"/>
                </a:solidFill>
              </a:rPr>
              <a:t>fixed start and goal point while changing the positions of obstacles in the path.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IDA* performed ~3.5x faster than BnB on average. This happens because IDA* leverages heuristic-guided along with depth limits pruning large parts of the search space early.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avoids exploring full subtrees that exceed the thresholds.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BnB, while using cost-based pruning, still explores more suboptimal branches before updating the best path.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Both algorithms are complete and optimal for the frozen lake problem.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IDA* is better suited for Frozen Lake compared to BnB. BnB has overhead in terms of recursion and storage because of keeping track of visited states and costs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Both algorithms found optimal solutions in all runs (Cost=6)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0" y="0"/>
            <a:ext cx="727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Hill Climbing for</a:t>
            </a:r>
            <a:endParaRPr sz="2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Travelling Salesman</a:t>
            </a:r>
            <a:endParaRPr sz="2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475" y="1143925"/>
            <a:ext cx="3175301" cy="18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488" y="3115350"/>
            <a:ext cx="3175276" cy="1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4387" y="3302723"/>
            <a:ext cx="2945229" cy="18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825" y="1734550"/>
            <a:ext cx="2509076" cy="156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580650" y="993900"/>
            <a:ext cx="3347700" cy="3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Consistent downward trend</a:t>
            </a:r>
            <a:r>
              <a:rPr lang="en" sz="1100">
                <a:solidFill>
                  <a:schemeClr val="dk1"/>
                </a:solidFill>
              </a:rPr>
              <a:t> – Hill climbing always chooses better solutions, leading to steady improvement.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No sudden jumps</a:t>
            </a:r>
            <a:r>
              <a:rPr lang="en" sz="1100">
                <a:solidFill>
                  <a:schemeClr val="dk1"/>
                </a:solidFill>
              </a:rPr>
              <a:t> – Only better neighbors are accepted, so there are no sharp distance drops.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Early improvements</a:t>
            </a:r>
            <a:r>
              <a:rPr lang="en" sz="1100">
                <a:solidFill>
                  <a:schemeClr val="dk1"/>
                </a:solidFill>
              </a:rPr>
              <a:t> – Most of the improvement happens in the initial iterations when better neighbors are abundant.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Plateaus/stagnation</a:t>
            </a:r>
            <a:r>
              <a:rPr lang="en" sz="1100">
                <a:solidFill>
                  <a:schemeClr val="dk1"/>
                </a:solidFill>
              </a:rPr>
              <a:t> – Some runs get stuck in local minima, leading to flat lines (no improvement).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Different end values</a:t>
            </a:r>
            <a:r>
              <a:rPr lang="en" sz="1100">
                <a:solidFill>
                  <a:schemeClr val="dk1"/>
                </a:solidFill>
              </a:rPr>
              <a:t> – The final distance varies due to different starting points and local optima.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3" name="Google Shape;113;p16" title="hill_climbing_0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8525" y="61175"/>
            <a:ext cx="1673376" cy="16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0" y="189200"/>
            <a:ext cx="64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Simulated Annealing </a:t>
            </a:r>
            <a:endParaRPr sz="2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200" y="1239938"/>
            <a:ext cx="3430001" cy="19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23125"/>
            <a:ext cx="3301601" cy="20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800" y="1561463"/>
            <a:ext cx="2735749" cy="1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6">
            <a:alphaModFix/>
          </a:blip>
          <a:srcRect b="12720" l="0" r="0" t="-12720"/>
          <a:stretch/>
        </p:blipFill>
        <p:spPr>
          <a:xfrm>
            <a:off x="3301600" y="3356459"/>
            <a:ext cx="2735749" cy="170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906875" y="645925"/>
            <a:ext cx="3237000" cy="4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High fluctuations early</a:t>
            </a:r>
            <a:r>
              <a:rPr lang="en" sz="1100">
                <a:solidFill>
                  <a:schemeClr val="dk1"/>
                </a:solidFill>
              </a:rPr>
              <a:t> – Simulated annealing accepts worse solutions at high temperatures to escape local minima.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Smoother drop later</a:t>
            </a:r>
            <a:r>
              <a:rPr lang="en" sz="1100">
                <a:solidFill>
                  <a:schemeClr val="dk1"/>
                </a:solidFill>
              </a:rPr>
              <a:t> – As the temperature decreases, it becomes more selective, accepting only better or similar solutions.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Sudden drops</a:t>
            </a:r>
            <a:r>
              <a:rPr lang="en" sz="1100">
                <a:solidFill>
                  <a:schemeClr val="dk1"/>
                </a:solidFill>
              </a:rPr>
              <a:t> – Occasionally, a significantly better solution is found, leading to sharp improvements.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Different early paths</a:t>
            </a:r>
            <a:r>
              <a:rPr lang="en" sz="1100">
                <a:solidFill>
                  <a:schemeClr val="dk1"/>
                </a:solidFill>
              </a:rPr>
              <a:t> – Random initial solutions cause each run to explore a different trajectory at the beginning.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Similar final values</a:t>
            </a:r>
            <a:r>
              <a:rPr lang="en" sz="1100">
                <a:solidFill>
                  <a:schemeClr val="dk1"/>
                </a:solidFill>
              </a:rPr>
              <a:t> – Despite randomness, the algorithm converges towards a near-optimal solution in all runs.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4" name="Google Shape;124;p17" title="simulated_annealing_0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5700" y="0"/>
            <a:ext cx="1535950" cy="1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